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92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68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694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1633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058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055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390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759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3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99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732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77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243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26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21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362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8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6A3714-CD2A-4422-9BF2-9CC7386F3422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5FC5333-20B1-426C-B2E1-9A25A14250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736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www.intuit.ru/EDI/12_05_18_2/1526077364-22083/tutorial/812/objects/3/files/03_01.g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www.intuit.ru/EDI/12_05_18_2/1526077364-22083/tutorial/812/objects/3/files/03_02.gi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61242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Ставропольский ГАУ</a:t>
            </a:r>
            <a:br>
              <a:rPr lang="ru-RU" dirty="0" smtClean="0"/>
            </a:br>
            <a:r>
              <a:rPr lang="ru-RU" dirty="0" smtClean="0"/>
              <a:t>Кафедра ИС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1" y="1913206"/>
            <a:ext cx="9376533" cy="4600136"/>
          </a:xfrm>
        </p:spPr>
        <p:txBody>
          <a:bodyPr/>
          <a:lstStyle/>
          <a:p>
            <a:endParaRPr lang="ru-RU" b="1" dirty="0" smtClean="0"/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 4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«УГРОЗЫ БЕЗОПАСНОСТИ ИНФОРМАЦИОННЫХ СИСТЕМ В ЭЛЕКТРОННОМ БИЗНЕСЕ»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404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УГРОЗЫ БЕЗОПАСНОСТИ ИНФОРМАЦИОННЫХ СИСТЕМ В ЭЛЕКТРОННОМ БИЗНЕСЕ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ru-RU" b="1" dirty="0"/>
              <a:t>Типы нарушений безопасности в электронном бизнесе</a:t>
            </a:r>
            <a:endParaRPr lang="ru-RU" dirty="0"/>
          </a:p>
          <a:p>
            <a:pPr lvl="0"/>
            <a:r>
              <a:rPr lang="ru-RU" b="1" dirty="0"/>
              <a:t>Типы атак на протоколы информационного взаимодействия электронного бизнеса</a:t>
            </a:r>
            <a:endParaRPr lang="ru-RU" dirty="0"/>
          </a:p>
          <a:p>
            <a:pPr lvl="0"/>
            <a:r>
              <a:rPr lang="ru-RU" b="1" dirty="0"/>
              <a:t>Службы защиты в электронном бизнесе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903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38028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Нарушения безопасности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81686"/>
            <a:ext cx="10363826" cy="5528603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ru-RU" b="1" dirty="0"/>
              <a:t>Типы нарушений безопасности в электронном бизнесе</a:t>
            </a:r>
            <a:endParaRPr lang="ru-RU" sz="1600" dirty="0"/>
          </a:p>
          <a:p>
            <a:r>
              <a:rPr lang="ru-RU" dirty="0"/>
              <a:t> </a:t>
            </a:r>
            <a:endParaRPr lang="ru-RU" sz="1600" dirty="0"/>
          </a:p>
          <a:p>
            <a:r>
              <a:rPr lang="ru-RU" dirty="0"/>
              <a:t>Можно выделить следующие типы нарушений безопасности, с которыми приходится сталкиваться на практике:</a:t>
            </a:r>
            <a:endParaRPr lang="ru-RU" sz="1600" dirty="0"/>
          </a:p>
          <a:p>
            <a:pPr lvl="0"/>
            <a:r>
              <a:rPr lang="ru-RU" dirty="0"/>
              <a:t>несанкционированный доступ (НСД) к секретной или конфиденциальной информации;</a:t>
            </a:r>
            <a:endParaRPr lang="ru-RU" sz="1600" dirty="0"/>
          </a:p>
          <a:p>
            <a:pPr lvl="0"/>
            <a:r>
              <a:rPr lang="ru-RU" dirty="0"/>
              <a:t>представление себя в качестве другого лица с целью уклонения от ответственности, либо отказа от обязательств, либо с целью использования прав другого лица для:</a:t>
            </a:r>
            <a:endParaRPr lang="ru-RU" sz="1600" dirty="0"/>
          </a:p>
          <a:p>
            <a:pPr lvl="1"/>
            <a:r>
              <a:rPr lang="ru-RU" dirty="0"/>
              <a:t>отправки фальсифицированной информации,</a:t>
            </a:r>
            <a:endParaRPr lang="ru-RU" sz="1400" dirty="0"/>
          </a:p>
          <a:p>
            <a:pPr lvl="1"/>
            <a:r>
              <a:rPr lang="ru-RU" dirty="0"/>
              <a:t>искажения имеющейся информации,</a:t>
            </a:r>
            <a:endParaRPr lang="ru-RU" sz="1400" dirty="0"/>
          </a:p>
          <a:p>
            <a:pPr lvl="1"/>
            <a:r>
              <a:rPr lang="ru-RU" dirty="0"/>
              <a:t>НСД с помощью фальсификации или кражи идентификационных данных или их носителей,</a:t>
            </a:r>
            <a:endParaRPr lang="ru-RU" sz="1400" dirty="0"/>
          </a:p>
          <a:p>
            <a:pPr lvl="1"/>
            <a:r>
              <a:rPr lang="ru-RU" dirty="0"/>
              <a:t>фальсифицированной авторизации транзакций или их подтверждения;</a:t>
            </a:r>
            <a:endParaRPr lang="ru-RU" sz="1400" dirty="0"/>
          </a:p>
          <a:p>
            <a:pPr lvl="0"/>
            <a:r>
              <a:rPr lang="ru-RU" dirty="0"/>
              <a:t>уклонение от ответственности за созданную информацию;</a:t>
            </a:r>
            <a:endParaRPr lang="ru-RU" sz="1600" dirty="0"/>
          </a:p>
          <a:p>
            <a:pPr lvl="0"/>
            <a:r>
              <a:rPr lang="ru-RU" dirty="0"/>
              <a:t>фальсификация источника информации или степени ответственности, например заявление о получении некоторой информации от другого абонента, хотя на самом деле информация была создана самим нарушителем;</a:t>
            </a:r>
            <a:endParaRPr lang="ru-RU" sz="1600" dirty="0"/>
          </a:p>
          <a:p>
            <a:pPr lvl="0"/>
            <a:r>
              <a:rPr lang="ru-RU" dirty="0"/>
              <a:t>фальсификация времени отправки или самого факта отправки информации;</a:t>
            </a:r>
            <a:endParaRPr lang="ru-RU" sz="1600" dirty="0"/>
          </a:p>
          <a:p>
            <a:pPr lvl="0"/>
            <a:r>
              <a:rPr lang="ru-RU" dirty="0"/>
              <a:t>отрицание факта получения информации или искажение сведений о времени ее получения;</a:t>
            </a:r>
            <a:endParaRPr lang="ru-RU" sz="1600" dirty="0"/>
          </a:p>
          <a:p>
            <a:pPr lvl="0"/>
            <a:r>
              <a:rPr lang="ru-RU" dirty="0"/>
              <a:t>расширение своих полномочий нарушителем, например на получение доступа, создание информации, ее распространение и т.п.;</a:t>
            </a:r>
            <a:endParaRPr lang="ru-RU" sz="1600" dirty="0"/>
          </a:p>
          <a:p>
            <a:pPr lvl="0"/>
            <a:r>
              <a:rPr lang="ru-RU" dirty="0"/>
              <a:t>несанкционированное создание учетных записей или изменение (ограничение или расширение) полномочий других пользователей;</a:t>
            </a:r>
            <a:endParaRPr lang="ru-RU" sz="1600" dirty="0"/>
          </a:p>
          <a:p>
            <a:pPr lvl="0"/>
            <a:r>
              <a:rPr lang="ru-RU" dirty="0"/>
              <a:t>использование скрытых каналов передачи данных, например сокрытие наличия некоторой тайной информации в другой информации (</a:t>
            </a:r>
            <a:r>
              <a:rPr lang="ru-RU" dirty="0" err="1"/>
              <a:t>стеганографическое</a:t>
            </a:r>
            <a:r>
              <a:rPr lang="ru-RU" dirty="0"/>
              <a:t> скрытие информации);</a:t>
            </a:r>
            <a:endParaRPr lang="ru-RU" sz="1600" dirty="0"/>
          </a:p>
          <a:p>
            <a:pPr lvl="0"/>
            <a:r>
              <a:rPr lang="ru-RU" dirty="0"/>
              <a:t>внедрение в линию связи между другими абонентами в качестве активного тайного ретранслятора;</a:t>
            </a:r>
            <a:endParaRPr lang="ru-RU" sz="1600" dirty="0"/>
          </a:p>
          <a:p>
            <a:pPr lvl="0"/>
            <a:r>
              <a:rPr lang="ru-RU" dirty="0"/>
              <a:t>слежение за особенностями информационного обмена и анализ различных характеристик (объекты и субъекты доступа, время доступа и пр.) передаваемых данных;</a:t>
            </a:r>
            <a:endParaRPr lang="ru-RU" sz="1600" dirty="0"/>
          </a:p>
          <a:p>
            <a:pPr lvl="0"/>
            <a:r>
              <a:rPr lang="ru-RU" dirty="0"/>
              <a:t>дискредитация защищенного протокола информационного взаимодействия, например, путем разглашения сведений, которые, согласно этому протоколу, должны храниться в секрете;</a:t>
            </a:r>
            <a:endParaRPr lang="ru-RU" sz="1600" dirty="0"/>
          </a:p>
          <a:p>
            <a:pPr lvl="0"/>
            <a:r>
              <a:rPr lang="ru-RU" dirty="0"/>
              <a:t>изменение функций ПО (обычно с помощью добавления скрытых функций);</a:t>
            </a:r>
            <a:endParaRPr lang="ru-RU" sz="1600" dirty="0"/>
          </a:p>
          <a:p>
            <a:pPr lvl="0"/>
            <a:r>
              <a:rPr lang="ru-RU" dirty="0"/>
              <a:t>провоцирование других участников информационного взаимодействия на нарушение защищенного протокола, например, путем предоставления неправильной информации;</a:t>
            </a:r>
            <a:endParaRPr lang="ru-RU" sz="1600" dirty="0"/>
          </a:p>
          <a:p>
            <a:pPr lvl="0"/>
            <a:r>
              <a:rPr lang="ru-RU" dirty="0"/>
              <a:t>препятствование взаимодействию других абонентов, например, путем скрытого вмешательства, вызывающего отказ в обслуживании или прекращение легального сеанса как якобы нелегального и пр.</a:t>
            </a:r>
            <a:endParaRPr lang="ru-RU" sz="1600" dirty="0"/>
          </a:p>
          <a:p>
            <a:r>
              <a:rPr lang="ru-RU" b="1" dirty="0"/>
              <a:t> </a:t>
            </a:r>
            <a:endParaRPr lang="ru-RU" sz="1600" dirty="0"/>
          </a:p>
          <a:p>
            <a:r>
              <a:rPr lang="ru-RU" b="1" dirty="0"/>
              <a:t> 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2498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-1"/>
            <a:ext cx="10364451" cy="1378635"/>
          </a:xfrm>
        </p:spPr>
        <p:txBody>
          <a:bodyPr>
            <a:normAutofit fontScale="90000"/>
          </a:bodyPr>
          <a:lstStyle/>
          <a:p>
            <a:r>
              <a:rPr lang="ru-RU" dirty="0"/>
              <a:t>Классификация атак на информационные системы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Классификация атак на информационные системы">
            <a:hlinkClick r:id="rId2"/>
          </p:cNvPr>
          <p:cNvPicPr>
            <a:picLocks noGrp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314" y="1505243"/>
            <a:ext cx="5148775" cy="49518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3807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88252"/>
          </a:xfrm>
        </p:spPr>
        <p:txBody>
          <a:bodyPr/>
          <a:lstStyle/>
          <a:p>
            <a:r>
              <a:rPr lang="ru-RU" dirty="0" smtClean="0"/>
              <a:t>Службы защиты в электронном бизнесе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Можно выделить следующий основной набор функций защиты:</a:t>
            </a:r>
          </a:p>
          <a:p>
            <a:pPr lvl="0"/>
            <a:r>
              <a:rPr lang="ru-RU" dirty="0"/>
              <a:t>обеспечение секретности и конфиденциальности информации;</a:t>
            </a:r>
          </a:p>
          <a:p>
            <a:pPr lvl="0"/>
            <a:r>
              <a:rPr lang="ru-RU" dirty="0"/>
              <a:t>обеспечение аутентичности субъектов информационного взаимодействия;</a:t>
            </a:r>
          </a:p>
          <a:p>
            <a:pPr lvl="0"/>
            <a:r>
              <a:rPr lang="ru-RU" dirty="0"/>
              <a:t>обеспечение целостности информации;</a:t>
            </a:r>
          </a:p>
          <a:p>
            <a:pPr lvl="0"/>
            <a:r>
              <a:rPr lang="ru-RU" dirty="0"/>
              <a:t>управление доступом;</a:t>
            </a:r>
          </a:p>
          <a:p>
            <a:pPr lvl="0"/>
            <a:r>
              <a:rPr lang="ru-RU" dirty="0"/>
              <a:t>невозможность отказа от факта отправки или получения сообщения;</a:t>
            </a:r>
          </a:p>
          <a:p>
            <a:pPr lvl="0"/>
            <a:r>
              <a:rPr lang="ru-RU" dirty="0"/>
              <a:t>доступность ресурсов.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178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39151"/>
            <a:ext cx="10364451" cy="984739"/>
          </a:xfrm>
        </p:spPr>
        <p:txBody>
          <a:bodyPr>
            <a:normAutofit fontScale="90000"/>
          </a:bodyPr>
          <a:lstStyle/>
          <a:p>
            <a:r>
              <a:rPr lang="ru-RU" dirty="0"/>
              <a:t>Модель системы защиты удаленного взаимодействия двух абонентов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Модель системы защиты удаленного взаимодействия двух абонентов">
            <a:hlinkClick r:id="rId2"/>
          </p:cNvPr>
          <p:cNvPicPr>
            <a:picLocks noGrp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505243"/>
            <a:ext cx="7717008" cy="50643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9172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системы защиты от РПВ</a:t>
            </a:r>
            <a:br>
              <a:rPr lang="ru-RU" dirty="0"/>
            </a:br>
            <a:r>
              <a:rPr lang="ru-RU" dirty="0" smtClean="0"/>
              <a:t>(разрушающие программные воздействия)</a:t>
            </a:r>
            <a:endParaRPr lang="ru-RU" dirty="0"/>
          </a:p>
        </p:txBody>
      </p:sp>
      <p:pic>
        <p:nvPicPr>
          <p:cNvPr id="4" name="Объект 3" descr="Модель системы защиты от РПВ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721769"/>
            <a:ext cx="5638800" cy="36368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809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324018"/>
          </a:xfrm>
        </p:spPr>
        <p:txBody>
          <a:bodyPr>
            <a:normAutofit fontScale="90000"/>
          </a:bodyPr>
          <a:lstStyle/>
          <a:p>
            <a:r>
              <a:rPr lang="ru-RU" smtClean="0"/>
              <a:t>Обеспеченность </a:t>
            </a:r>
            <a:r>
              <a:rPr lang="ru-RU" dirty="0" smtClean="0"/>
              <a:t>защиты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392702"/>
            <a:ext cx="10363826" cy="5219113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Секретность и конфиденциальность.</a:t>
            </a:r>
            <a:r>
              <a:rPr lang="ru-RU" dirty="0"/>
              <a:t> Назначение средств обеспечения секретности и конфиденциальности - защитить информацию от пассивных атак , при этом иногда устанавливаются несколько уровней защиты в зависимости от важности содержимого сообщений.</a:t>
            </a:r>
          </a:p>
          <a:p>
            <a:r>
              <a:rPr lang="ru-RU" b="1" dirty="0"/>
              <a:t>Аутентичность.</a:t>
            </a:r>
            <a:r>
              <a:rPr lang="ru-RU" dirty="0"/>
              <a:t> В случае единичного сообщения назначение средств обеспечения аутентичности - проверка, что источником данного сообщения является именно тот субъект, за которого выдает себя отправитель. При интерактивном взаимодействии эти средства, во-первых, должны гарантировать, что оба участника информационного взаимодействия аутентичны (т.е. действительно являются теми, за кого себя выдают), а во-вторых, не должны допускать несанкционированного влияния на информационный обмен какой-либо третьей стороны.</a:t>
            </a:r>
          </a:p>
          <a:p>
            <a:r>
              <a:rPr lang="ru-RU" b="1" dirty="0"/>
              <a:t>Целостность.</a:t>
            </a:r>
            <a:r>
              <a:rPr lang="ru-RU" dirty="0"/>
              <a:t> Назначение средств защиты целостности - гарантировать, что принятые сообщения в точности соответствуют отправленным и не содержат изъятий, дополнений, повторов и изменений в порядке следования фрагментов. Может контролироваться </a:t>
            </a:r>
            <a:r>
              <a:rPr lang="ru-RU" i="1" dirty="0"/>
              <a:t>целостность</a:t>
            </a:r>
            <a:r>
              <a:rPr lang="ru-RU" dirty="0"/>
              <a:t> как частей сообщения, так и сообщения в целом, а также потока сообщений. Дополнительной функцией соответствующих средств (помимо основной - оперативного обнаружения нарушений целостности), может являться и восстановление искаженной информации.</a:t>
            </a:r>
          </a:p>
          <a:p>
            <a:r>
              <a:rPr lang="ru-RU" b="1" dirty="0"/>
              <a:t>Управление доступом.</a:t>
            </a:r>
            <a:r>
              <a:rPr lang="ru-RU" dirty="0"/>
              <a:t> Назначение средств управления доступом - исключить из процессов информационного взаимодействия незаконных участников (субъектов и объектов) и предотвратить </a:t>
            </a:r>
            <a:r>
              <a:rPr lang="ru-RU" i="1" dirty="0"/>
              <a:t>выход</a:t>
            </a:r>
            <a:r>
              <a:rPr lang="ru-RU" dirty="0"/>
              <a:t> законных участников за пределы своих полномочий. В процессе аутентификации субъекта выделяют три стадии - </a:t>
            </a:r>
            <a:r>
              <a:rPr lang="ru-RU" i="1" dirty="0"/>
              <a:t>идентификация</a:t>
            </a:r>
            <a:r>
              <a:rPr lang="ru-RU" dirty="0"/>
              <a:t> (проверка подлинности идентификаторов субъекта), собственно </a:t>
            </a:r>
            <a:r>
              <a:rPr lang="ru-RU" i="1" dirty="0"/>
              <a:t>аутентификация</a:t>
            </a:r>
            <a:r>
              <a:rPr lang="ru-RU" dirty="0"/>
              <a:t> и </a:t>
            </a:r>
            <a:r>
              <a:rPr lang="ru-RU" i="1" dirty="0"/>
              <a:t>авторизация</a:t>
            </a:r>
            <a:r>
              <a:rPr lang="ru-RU" dirty="0"/>
              <a:t> (проверка того, какие </a:t>
            </a:r>
            <a:r>
              <a:rPr lang="ru-RU" i="1" dirty="0"/>
              <a:t>права</a:t>
            </a:r>
            <a:r>
              <a:rPr lang="ru-RU" dirty="0"/>
              <a:t> предоставлены данному субъекту, какие ресурсы он может использовать, какие действия он может совершать и пр.).</a:t>
            </a:r>
          </a:p>
          <a:p>
            <a:r>
              <a:rPr lang="ru-RU" b="1" dirty="0"/>
              <a:t>Аутентификация</a:t>
            </a:r>
            <a:r>
              <a:rPr lang="ru-RU" dirty="0"/>
              <a:t> пользователей (субъектов) может быть основана на следующих принципах:</a:t>
            </a:r>
          </a:p>
          <a:p>
            <a:pPr lvl="0"/>
            <a:r>
              <a:rPr lang="ru-RU" dirty="0"/>
              <a:t>на предъявлении пользователем пароля;</a:t>
            </a:r>
          </a:p>
          <a:p>
            <a:pPr lvl="0"/>
            <a:r>
              <a:rPr lang="ru-RU" dirty="0"/>
              <a:t>на предъявлении пользователем доказательств, что он обладает секретной ключевой информацией, в том числе, возможно, хранящейся на смарт-карте;</a:t>
            </a:r>
          </a:p>
          <a:p>
            <a:pPr lvl="0"/>
            <a:r>
              <a:rPr lang="ru-RU" dirty="0"/>
              <a:t>на предъявлении пользователем некоторых признаков, неразрывно связанных с ним;</a:t>
            </a:r>
          </a:p>
          <a:p>
            <a:pPr lvl="0"/>
            <a:r>
              <a:rPr lang="ru-RU" dirty="0"/>
              <a:t>на установлении подлинности пользователя некой третьей, доверенной стороной.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316127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10</TotalTime>
  <Words>117</Words>
  <Application>Microsoft Office PowerPoint</Application>
  <PresentationFormat>Широкоэкранный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Tw Cen MT</vt:lpstr>
      <vt:lpstr>Капля</vt:lpstr>
      <vt:lpstr>Ставропольский ГАУ Кафедра ИС</vt:lpstr>
      <vt:lpstr>УГРОЗЫ БЕЗОПАСНОСТИ ИНФОРМАЦИОННЫХ СИСТЕМ В ЭЛЕКТРОННОМ БИЗНЕСЕ</vt:lpstr>
      <vt:lpstr>Нарушения безопасности</vt:lpstr>
      <vt:lpstr>Классификация атак на информационные системы </vt:lpstr>
      <vt:lpstr>Службы защиты в электронном бизнесе</vt:lpstr>
      <vt:lpstr>Модель системы защиты удаленного взаимодействия двух абонентов </vt:lpstr>
      <vt:lpstr>Модель системы защиты от РПВ (разрушающие программные воздействия)</vt:lpstr>
      <vt:lpstr>Обеспеченность защиты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ГАУ Кафедра ИС</dc:title>
  <dc:creator>Александр</dc:creator>
  <cp:lastModifiedBy>Александр</cp:lastModifiedBy>
  <cp:revision>6</cp:revision>
  <dcterms:created xsi:type="dcterms:W3CDTF">2022-02-09T09:16:23Z</dcterms:created>
  <dcterms:modified xsi:type="dcterms:W3CDTF">2022-02-09T09:26:52Z</dcterms:modified>
</cp:coreProperties>
</file>